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71" r:id="rId9"/>
    <p:sldId id="265" r:id="rId10"/>
    <p:sldId id="266" r:id="rId11"/>
    <p:sldId id="267" r:id="rId12"/>
    <p:sldId id="268" r:id="rId13"/>
    <p:sldId id="269" r:id="rId14"/>
    <p:sldId id="270"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C8C7C6C6-4740-4D25-BD33-32D752E4F9DA}"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894E125-B94F-4579-AB06-2AB6555B31B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8C7C6C6-4740-4D25-BD33-32D752E4F9DA}" type="datetimeFigureOut">
              <a:rPr lang="ar-IQ" smtClean="0"/>
              <a:pPr/>
              <a:t>18/04/1440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894E125-B94F-4579-AB06-2AB6555B31B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3429000"/>
          </a:xfrm>
          <a:solidFill>
            <a:srgbClr val="92D050"/>
          </a:solidFill>
        </p:spPr>
        <p:txBody>
          <a:bodyPr>
            <a:normAutofit fontScale="90000"/>
          </a:bodyPr>
          <a:lstStyle/>
          <a:p>
            <a:pPr fontAlgn="base"/>
            <a:r>
              <a:rPr lang="ar-IQ" dirty="0" smtClean="0"/>
              <a:t> </a:t>
            </a:r>
            <a:r>
              <a:rPr lang="en-US" dirty="0" smtClean="0"/>
              <a:t>lecture (2)</a:t>
            </a:r>
            <a:r>
              <a:rPr lang="ar-IQ" dirty="0" smtClean="0"/>
              <a:t>   </a:t>
            </a:r>
            <a:r>
              <a:rPr lang="en-US" dirty="0" smtClean="0"/>
              <a:t>Plant Physiology:</a:t>
            </a:r>
            <a:br>
              <a:rPr lang="en-US" dirty="0" smtClean="0"/>
            </a:br>
            <a:r>
              <a:rPr lang="en-US" dirty="0" smtClean="0"/>
              <a:t> by Dr. </a:t>
            </a:r>
            <a:r>
              <a:rPr lang="en-US" dirty="0" err="1" smtClean="0"/>
              <a:t>Manal</a:t>
            </a:r>
            <a:r>
              <a:rPr lang="en-US" dirty="0" smtClean="0"/>
              <a:t> </a:t>
            </a:r>
            <a:r>
              <a:rPr lang="en-US" dirty="0" err="1" smtClean="0"/>
              <a:t>Zbari</a:t>
            </a:r>
            <a:r>
              <a:rPr lang="en-US" dirty="0" smtClean="0"/>
              <a:t> </a:t>
            </a:r>
            <a:r>
              <a:rPr lang="en-US" b="1" dirty="0"/>
              <a:t/>
            </a:r>
            <a:br>
              <a:rPr lang="en-US" b="1" dirty="0"/>
            </a:br>
            <a:r>
              <a:rPr lang="en-US" dirty="0"/>
              <a:t>Mechanism of Mineral Absorption in Plants </a:t>
            </a:r>
            <a:r>
              <a:rPr lang="en-US" b="1" dirty="0"/>
              <a:t/>
            </a:r>
            <a:br>
              <a:rPr lang="en-US" b="1" dirty="0"/>
            </a:br>
            <a:endParaRPr lang="ar-IQ" dirty="0"/>
          </a:p>
        </p:txBody>
      </p:sp>
      <p:sp>
        <p:nvSpPr>
          <p:cNvPr id="3" name="عنوان فرعي 2"/>
          <p:cNvSpPr>
            <a:spLocks noGrp="1"/>
          </p:cNvSpPr>
          <p:nvPr>
            <p:ph type="subTitle" idx="1"/>
          </p:nvPr>
        </p:nvSpPr>
        <p:spPr>
          <a:xfrm>
            <a:off x="0" y="2428868"/>
            <a:ext cx="9144000" cy="4429132"/>
          </a:xfrm>
        </p:spPr>
        <p:txBody>
          <a:bodyPr/>
          <a:lstStyle/>
          <a:p>
            <a:endParaRPr lang="ar-IQ" dirty="0"/>
          </a:p>
        </p:txBody>
      </p:sp>
      <p:pic>
        <p:nvPicPr>
          <p:cNvPr id="4" name="صورة 3" descr="Passive and Active Mineral Absorption"/>
          <p:cNvPicPr/>
          <p:nvPr/>
        </p:nvPicPr>
        <p:blipFill>
          <a:blip r:embed="rId2">
            <a:lum bright="-10000" contrast="40000"/>
          </a:blip>
          <a:srcRect/>
          <a:stretch>
            <a:fillRect/>
          </a:stretch>
        </p:blipFill>
        <p:spPr bwMode="auto">
          <a:xfrm>
            <a:off x="33" y="2693832"/>
            <a:ext cx="9143999" cy="409275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357166"/>
            <a:ext cx="8786874" cy="6286544"/>
          </a:xfrm>
        </p:spPr>
        <p:txBody>
          <a:bodyPr>
            <a:normAutofit fontScale="85000" lnSpcReduction="10000"/>
          </a:bodyPr>
          <a:lstStyle/>
          <a:p>
            <a:pPr algn="l" rtl="0" fontAlgn="base"/>
            <a:r>
              <a:rPr lang="en-US" b="1" dirty="0"/>
              <a:t>(a). Contact Exchange Theory:</a:t>
            </a:r>
            <a:r>
              <a:rPr lang="en-US" dirty="0"/>
              <a:t> According to contact exchange theory, the ions adsorbed on the surface of root cells and clay particles are in continuous oscillation. When the root and clay particles are in close contact with each other, the oscillation radius of ions on the clay particles may overlap with the ions adsorbed on the root cells. When these oscillation radii overlap, there is a possibility of spontaneous exchange of ions between clay particles and root surface.</a:t>
            </a:r>
          </a:p>
          <a:p>
            <a:pPr algn="l" rtl="0" fontAlgn="base"/>
            <a:r>
              <a:rPr lang="en-US" b="1" dirty="0"/>
              <a:t>(b). Carbonic Acid Exchange Theory:</a:t>
            </a:r>
            <a:r>
              <a:rPr lang="en-US" dirty="0"/>
              <a:t> According to carbonic acid exchange theory, the CO</a:t>
            </a:r>
            <a:r>
              <a:rPr lang="en-US" baseline="-25000" dirty="0"/>
              <a:t>2</a:t>
            </a:r>
            <a:r>
              <a:rPr lang="en-US" dirty="0"/>
              <a:t> produced in the root cells due to respiration combine with water to form carbonic acid (H</a:t>
            </a:r>
            <a:r>
              <a:rPr lang="en-US" baseline="-25000" dirty="0"/>
              <a:t>2</a:t>
            </a:r>
            <a:r>
              <a:rPr lang="en-US" dirty="0"/>
              <a:t>CO</a:t>
            </a:r>
            <a:r>
              <a:rPr lang="en-US" baseline="-25000" dirty="0"/>
              <a:t>3</a:t>
            </a:r>
            <a:r>
              <a:rPr lang="en-US" dirty="0"/>
              <a:t>). The carbonic acid is immediately dissociated into H</a:t>
            </a:r>
            <a:r>
              <a:rPr lang="en-US" baseline="30000" dirty="0"/>
              <a:t>+</a:t>
            </a:r>
            <a:r>
              <a:rPr lang="en-US" dirty="0"/>
              <a:t> and HCO</a:t>
            </a:r>
            <a:r>
              <a:rPr lang="en-US" baseline="-25000" dirty="0"/>
              <a:t>3</a:t>
            </a:r>
            <a:r>
              <a:rPr lang="en-US" baseline="30000" dirty="0"/>
              <a:t>–</a:t>
            </a:r>
            <a:r>
              <a:rPr lang="en-US" dirty="0"/>
              <a:t> ions. The H</a:t>
            </a:r>
            <a:r>
              <a:rPr lang="en-US" baseline="30000" dirty="0"/>
              <a:t>+</a:t>
            </a:r>
            <a:r>
              <a:rPr lang="en-US" dirty="0"/>
              <a:t> ions thus formed are exchanged with </a:t>
            </a:r>
            <a:r>
              <a:rPr lang="en-US" dirty="0" err="1"/>
              <a:t>cations</a:t>
            </a:r>
            <a:r>
              <a:rPr lang="en-US" dirty="0"/>
              <a:t> on the clay particles.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Exchange of Mineral Ions in Roots"/>
          <p:cNvPicPr>
            <a:picLocks noGrp="1"/>
          </p:cNvPicPr>
          <p:nvPr>
            <p:ph idx="1"/>
          </p:nvPr>
        </p:nvPicPr>
        <p:blipFill>
          <a:blip r:embed="rId2">
            <a:lum bright="-40000" contrast="40000"/>
          </a:blip>
          <a:srcRect/>
          <a:stretch>
            <a:fillRect/>
          </a:stretch>
        </p:blipFill>
        <p:spPr bwMode="auto">
          <a:xfrm>
            <a:off x="500034" y="357166"/>
            <a:ext cx="8358246" cy="6215106"/>
          </a:xfrm>
          <a:prstGeom prst="rect">
            <a:avLst/>
          </a:prstGeom>
          <a:noFill/>
          <a:ln w="6350">
            <a:solidFill>
              <a:schemeClr val="tx1"/>
            </a:solid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2844" y="285728"/>
            <a:ext cx="8786874" cy="6357982"/>
          </a:xfrm>
        </p:spPr>
        <p:txBody>
          <a:bodyPr/>
          <a:lstStyle/>
          <a:p>
            <a:pPr algn="l" rtl="0" fontAlgn="base"/>
            <a:r>
              <a:rPr lang="en-US" b="1" i="1" dirty="0"/>
              <a:t>(2). The Carrier Concept</a:t>
            </a:r>
            <a:endParaRPr lang="en-US" dirty="0"/>
          </a:p>
          <a:p>
            <a:pPr algn="l"/>
            <a:r>
              <a:rPr lang="en-US" dirty="0"/>
              <a:t>According to this theory, the plasma membrane is completely impermeable to some ions. The absorption of these ions is facilitated by some special proteins on the plasma membrane called ‘Carrier Proteins’. First, the carrier proteins are combined with the ions to form the carrier-ion-complex. The carrier-ion-</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descr="Carrier Proteins in Mineral Absorption"/>
          <p:cNvPicPr>
            <a:picLocks noGrp="1"/>
          </p:cNvPicPr>
          <p:nvPr>
            <p:ph idx="1"/>
          </p:nvPr>
        </p:nvPicPr>
        <p:blipFill>
          <a:blip r:embed="rId2">
            <a:lum bright="-30000" contrast="40000"/>
          </a:blip>
          <a:srcRect/>
          <a:stretch>
            <a:fillRect/>
          </a:stretch>
        </p:blipFill>
        <p:spPr bwMode="auto">
          <a:xfrm>
            <a:off x="285720" y="357166"/>
            <a:ext cx="8572560" cy="6000792"/>
          </a:xfrm>
          <a:prstGeom prst="rect">
            <a:avLst/>
          </a:prstGeom>
          <a:noFill/>
          <a:ln w="6350">
            <a:solidFill>
              <a:schemeClr val="tx1"/>
            </a:solid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6357982"/>
          </a:xfrm>
        </p:spPr>
        <p:txBody>
          <a:bodyPr>
            <a:normAutofit fontScale="70000" lnSpcReduction="20000"/>
          </a:bodyPr>
          <a:lstStyle/>
          <a:p>
            <a:pPr algn="just" rtl="0" fontAlgn="base"/>
            <a:r>
              <a:rPr lang="en-US" dirty="0"/>
              <a:t>complex can move across the plasma membrane. When the carrier- ion-complex reaches the inner surface of the membrane, they release the ions into the lumen of the cell. After this, the carrier protein will go back to the outer surface to accept new ions.</a:t>
            </a:r>
          </a:p>
          <a:p>
            <a:pPr algn="l" rtl="0" fontAlgn="base"/>
            <a:r>
              <a:rPr lang="en-US" dirty="0"/>
              <a:t> </a:t>
            </a:r>
            <a:r>
              <a:rPr lang="en-US" b="1" i="1" dirty="0" smtClean="0"/>
              <a:t>(</a:t>
            </a:r>
            <a:r>
              <a:rPr lang="en-US" b="1" i="1" dirty="0"/>
              <a:t>3). </a:t>
            </a:r>
            <a:r>
              <a:rPr lang="en-US" b="1" i="1" dirty="0" err="1"/>
              <a:t>Donnan</a:t>
            </a:r>
            <a:r>
              <a:rPr lang="en-US" b="1" i="1" dirty="0"/>
              <a:t> Equilibrium</a:t>
            </a:r>
            <a:endParaRPr lang="en-US" dirty="0"/>
          </a:p>
          <a:p>
            <a:pPr algn="l" rtl="0" fontAlgn="base"/>
            <a:r>
              <a:rPr lang="en-US" dirty="0" smtClean="0"/>
              <a:t> </a:t>
            </a:r>
          </a:p>
          <a:p>
            <a:pPr algn="just" rtl="0" fontAlgn="base"/>
            <a:r>
              <a:rPr lang="en-US" dirty="0" smtClean="0"/>
              <a:t>The </a:t>
            </a:r>
            <a:r>
              <a:rPr lang="en-US" dirty="0" err="1"/>
              <a:t>Donnan</a:t>
            </a:r>
            <a:r>
              <a:rPr lang="en-US" dirty="0"/>
              <a:t> equilibrium explains the accumulation of some mineral ions inside the cell against the concentration gradient without the expenditure of metabolic energy. According to this theory, inside the root cells, there are some ions called </a:t>
            </a:r>
            <a:r>
              <a:rPr lang="en-US" dirty="0" err="1"/>
              <a:t>Indiffusable</a:t>
            </a:r>
            <a:r>
              <a:rPr lang="en-US" dirty="0"/>
              <a:t> Ions or Fixed Ions, which do not diffuse outside through the plasma membrane. The plasma membrane is permeable to other type of </a:t>
            </a:r>
            <a:r>
              <a:rPr lang="en-US" dirty="0" err="1"/>
              <a:t>cations</a:t>
            </a:r>
            <a:r>
              <a:rPr lang="en-US" dirty="0"/>
              <a:t> and anions. If a cell has an accumulation of </a:t>
            </a:r>
            <a:r>
              <a:rPr lang="en-US" dirty="0" err="1"/>
              <a:t>cations</a:t>
            </a:r>
            <a:r>
              <a:rPr lang="en-US" dirty="0"/>
              <a:t> as fixed ions, such a cell can absorb anions from the soil in order to maintain the electrical potential balance. The absorption of anion in this case causes an equilibrium of both </a:t>
            </a:r>
            <a:r>
              <a:rPr lang="en-US" dirty="0" err="1"/>
              <a:t>cations</a:t>
            </a:r>
            <a:r>
              <a:rPr lang="en-US" dirty="0"/>
              <a:t> and anion inside the cell. This equilibrium is called </a:t>
            </a:r>
            <a:r>
              <a:rPr lang="en-US" dirty="0" err="1"/>
              <a:t>Donnan</a:t>
            </a:r>
            <a:r>
              <a:rPr lang="en-US" dirty="0"/>
              <a:t> equilibrium. By attaining the </a:t>
            </a:r>
            <a:r>
              <a:rPr lang="en-US" dirty="0" err="1"/>
              <a:t>Donnan</a:t>
            </a:r>
            <a:r>
              <a:rPr lang="en-US" dirty="0"/>
              <a:t> equilibrium, the root cells can absorb any minerals in their ionic form.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1857388"/>
          </a:xfrm>
        </p:spPr>
        <p:txBody>
          <a:bodyPr>
            <a:noAutofit/>
          </a:bodyPr>
          <a:lstStyle/>
          <a:p>
            <a:r>
              <a:rPr lang="en-US" sz="3600" b="1" dirty="0" smtClean="0"/>
              <a:t>Mineral Absorption in Plants</a:t>
            </a:r>
            <a:br>
              <a:rPr lang="en-US" sz="3600" b="1" dirty="0" smtClean="0"/>
            </a:br>
            <a:r>
              <a:rPr lang="en-US" sz="3600" b="1" i="1" dirty="0" smtClean="0"/>
              <a:t>(The Mechanism of Active and Passive Absorption of Minerals in Plants)</a:t>
            </a:r>
            <a:r>
              <a:rPr lang="en-US" sz="3600" b="1" dirty="0" smtClean="0"/>
              <a:t/>
            </a:r>
            <a:br>
              <a:rPr lang="en-US" sz="3600" b="1" dirty="0" smtClean="0"/>
            </a:br>
            <a:endParaRPr lang="ar-IQ" sz="3600" b="1" dirty="0"/>
          </a:p>
        </p:txBody>
      </p:sp>
      <p:sp>
        <p:nvSpPr>
          <p:cNvPr id="3" name="عنصر نائب للمحتوى 2"/>
          <p:cNvSpPr>
            <a:spLocks noGrp="1"/>
          </p:cNvSpPr>
          <p:nvPr>
            <p:ph idx="1"/>
          </p:nvPr>
        </p:nvSpPr>
        <p:spPr>
          <a:xfrm>
            <a:off x="457200" y="2000240"/>
            <a:ext cx="8229600" cy="4857760"/>
          </a:xfrm>
        </p:spPr>
        <p:txBody>
          <a:bodyPr>
            <a:normAutofit/>
          </a:bodyPr>
          <a:lstStyle/>
          <a:p>
            <a:pPr algn="l" rtl="0" fontAlgn="base"/>
            <a:r>
              <a:rPr lang="en-US" b="1" i="1" dirty="0" smtClean="0"/>
              <a:t>Plants </a:t>
            </a:r>
            <a:r>
              <a:rPr lang="en-US" b="1" i="1" dirty="0"/>
              <a:t>absorb minerals as ions</a:t>
            </a:r>
            <a:endParaRPr lang="en-US" dirty="0"/>
          </a:p>
          <a:p>
            <a:pPr algn="l" rtl="0" fontAlgn="base"/>
            <a:r>
              <a:rPr lang="en-US" dirty="0"/>
              <a:t>Plants absorb minerals from the soil in the form of inorganic ions. Earlier it was thought that the absorption of minerals takes place in plants along with the absorption of water. In fact, the process of mineral absorption and water absorption are two separate processes. In order to absorb any minerals from the soil, it should be dissolved in the water.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txBody>
          <a:bodyPr/>
          <a:lstStyle/>
          <a:p>
            <a:pPr algn="l"/>
            <a:r>
              <a:rPr lang="en-US" sz="3600" dirty="0"/>
              <a:t>Plants absorb most of the minerals through the roots. The large surface area of roots and its ability to absorb minerals from the soil even in minor concentration makes the roots more efficient in mineral absorption than any other organs. In roots, the mineral absorption usually takes place through the </a:t>
            </a:r>
            <a:r>
              <a:rPr lang="en-US" sz="3600" dirty="0" err="1"/>
              <a:t>meristematic</a:t>
            </a:r>
            <a:r>
              <a:rPr lang="en-US" sz="3600" dirty="0"/>
              <a:t> region of the root </a:t>
            </a:r>
            <a:r>
              <a:rPr lang="en-US" dirty="0"/>
              <a:t>tip.</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5626121"/>
          </a:xfrm>
        </p:spPr>
        <p:txBody>
          <a:bodyPr/>
          <a:lstStyle/>
          <a:p>
            <a:pPr algn="l" rtl="0" fontAlgn="base"/>
            <a:r>
              <a:rPr lang="en-US" b="1" i="1" dirty="0"/>
              <a:t>Minerals can be absorbed by both Passive and Active Methods</a:t>
            </a:r>
            <a:endParaRPr lang="en-US" dirty="0"/>
          </a:p>
          <a:p>
            <a:pPr algn="l" rtl="0" fontAlgn="base"/>
            <a:r>
              <a:rPr lang="en-US" dirty="0"/>
              <a:t>There are two types of mineral absorptions based on the involvement of metabolic energy. They are (1) Passive minerals absorption (2) Active minerals absorption.</a:t>
            </a:r>
          </a:p>
          <a:p>
            <a:r>
              <a:rPr lang="en-US" dirty="0"/>
              <a:t/>
            </a:r>
            <a:br>
              <a:rPr lang="en-US" dirty="0"/>
            </a:b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142852"/>
            <a:ext cx="8472518" cy="5983311"/>
          </a:xfrm>
        </p:spPr>
        <p:txBody>
          <a:bodyPr>
            <a:normAutofit fontScale="92500" lnSpcReduction="10000"/>
          </a:bodyPr>
          <a:lstStyle/>
          <a:p>
            <a:pPr algn="l" rtl="0" fontAlgn="base"/>
            <a:r>
              <a:rPr lang="en-US" b="1" i="1" dirty="0"/>
              <a:t>(1). Passive Mineral Absorption</a:t>
            </a:r>
            <a:endParaRPr lang="en-US" dirty="0"/>
          </a:p>
          <a:p>
            <a:pPr algn="l" rtl="0" fontAlgn="base"/>
            <a:r>
              <a:rPr lang="en-US" dirty="0"/>
              <a:t>Passive mineral absorption is a passive process and it does not require the expenditure of metabolic energy. This type of mineral absorption occurs along the concentration gradient by simple diffusion.</a:t>
            </a:r>
          </a:p>
          <a:p>
            <a:pPr algn="l" rtl="0" fontAlgn="base"/>
            <a:r>
              <a:rPr lang="en-US" b="1" i="1" dirty="0"/>
              <a:t>(2). Active Mineral Absorption</a:t>
            </a:r>
            <a:endParaRPr lang="en-US" dirty="0"/>
          </a:p>
          <a:p>
            <a:pPr algn="l" rtl="0" fontAlgn="base"/>
            <a:r>
              <a:rPr lang="en-US" dirty="0"/>
              <a:t>Active mineral absorption is an active process and thus it requires the expenditure of metabolic energy (ATP). Active mineral absorption can occur both along and against the concentration gradient by osmosis or through special carrier proteins in the plasma membrane.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214281" y="714354"/>
          <a:ext cx="8643999" cy="6012596"/>
        </p:xfrm>
        <a:graphic>
          <a:graphicData uri="http://schemas.openxmlformats.org/drawingml/2006/table">
            <a:tbl>
              <a:tblPr/>
              <a:tblGrid>
                <a:gridCol w="2881333"/>
                <a:gridCol w="2881333"/>
                <a:gridCol w="2881333"/>
              </a:tblGrid>
              <a:tr h="1019421">
                <a:tc>
                  <a:txBody>
                    <a:bodyPr/>
                    <a:lstStyle/>
                    <a:p>
                      <a:pPr algn="l" rtl="0">
                        <a:lnSpc>
                          <a:spcPct val="200000"/>
                        </a:lnSpc>
                        <a:spcAft>
                          <a:spcPts val="0"/>
                        </a:spcAft>
                      </a:pPr>
                      <a:r>
                        <a:rPr lang="en-US" sz="1600" b="1" dirty="0" err="1">
                          <a:solidFill>
                            <a:srgbClr val="000000"/>
                          </a:solidFill>
                          <a:latin typeface="inherit"/>
                          <a:ea typeface="Times New Roman"/>
                          <a:cs typeface="Helvetica"/>
                        </a:rPr>
                        <a:t>Sl.No</a:t>
                      </a:r>
                      <a:r>
                        <a:rPr lang="en-US" sz="1600" b="1" dirty="0">
                          <a:solidFill>
                            <a:srgbClr val="000000"/>
                          </a:solidFill>
                          <a:latin typeface="inherit"/>
                          <a:ea typeface="Times New Roman"/>
                          <a:cs typeface="Helvetica"/>
                        </a:rPr>
                        <a:t>.</a:t>
                      </a:r>
                      <a:endParaRPr lang="en-US" sz="1600" b="1" dirty="0">
                        <a:latin typeface="Calibri"/>
                        <a:ea typeface="Times New Roman"/>
                        <a:cs typeface="Arial"/>
                      </a:endParaRPr>
                    </a:p>
                  </a:txBody>
                  <a:tcPr marL="63651" marR="63651" marT="63651" marB="63651" anchor="ctr">
                    <a:lnL>
                      <a:noFill/>
                    </a:lnL>
                    <a:lnR>
                      <a:noFill/>
                    </a:lnR>
                    <a:lnT>
                      <a:noFill/>
                    </a:lnT>
                    <a:lnB w="12700" cap="flat" cmpd="sng" algn="ctr">
                      <a:solidFill>
                        <a:srgbClr val="DDDDDD"/>
                      </a:solidFill>
                      <a:prstDash val="solid"/>
                      <a:round/>
                      <a:headEnd type="none" w="med" len="med"/>
                      <a:tailEnd type="none" w="med" len="med"/>
                    </a:lnB>
                    <a:solidFill>
                      <a:srgbClr val="D9EDF7"/>
                    </a:solidFill>
                  </a:tcPr>
                </a:tc>
                <a:tc>
                  <a:txBody>
                    <a:bodyPr/>
                    <a:lstStyle/>
                    <a:p>
                      <a:pPr algn="l" rtl="0">
                        <a:lnSpc>
                          <a:spcPct val="200000"/>
                        </a:lnSpc>
                        <a:spcAft>
                          <a:spcPts val="0"/>
                        </a:spcAft>
                      </a:pPr>
                      <a:r>
                        <a:rPr lang="en-US" sz="1600" b="1" dirty="0">
                          <a:solidFill>
                            <a:srgbClr val="000000"/>
                          </a:solidFill>
                          <a:latin typeface="inherit"/>
                          <a:ea typeface="Times New Roman"/>
                          <a:cs typeface="Helvetica"/>
                        </a:rPr>
                        <a:t>Passive Absorption of Minerals</a:t>
                      </a:r>
                      <a:endParaRPr lang="en-US" sz="1600" b="1" dirty="0">
                        <a:latin typeface="Calibri"/>
                        <a:ea typeface="Times New Roman"/>
                        <a:cs typeface="Arial"/>
                      </a:endParaRPr>
                    </a:p>
                  </a:txBody>
                  <a:tcPr marL="63651" marR="63651" marT="63651" marB="63651" anchor="ctr">
                    <a:lnL>
                      <a:noFill/>
                    </a:lnL>
                    <a:lnR>
                      <a:noFill/>
                    </a:lnR>
                    <a:lnT>
                      <a:noFill/>
                    </a:lnT>
                    <a:lnB w="12700" cap="flat" cmpd="sng" algn="ctr">
                      <a:solidFill>
                        <a:srgbClr val="DDDDDD"/>
                      </a:solidFill>
                      <a:prstDash val="solid"/>
                      <a:round/>
                      <a:headEnd type="none" w="med" len="med"/>
                      <a:tailEnd type="none" w="med" len="med"/>
                    </a:lnB>
                    <a:solidFill>
                      <a:srgbClr val="D9EDF7"/>
                    </a:solidFill>
                  </a:tcPr>
                </a:tc>
                <a:tc>
                  <a:txBody>
                    <a:bodyPr/>
                    <a:lstStyle/>
                    <a:p>
                      <a:pPr algn="l" rtl="0">
                        <a:lnSpc>
                          <a:spcPct val="200000"/>
                        </a:lnSpc>
                        <a:spcAft>
                          <a:spcPts val="0"/>
                        </a:spcAft>
                      </a:pPr>
                      <a:r>
                        <a:rPr lang="en-US" sz="1600" b="1">
                          <a:solidFill>
                            <a:srgbClr val="000000"/>
                          </a:solidFill>
                          <a:latin typeface="inherit"/>
                          <a:ea typeface="Times New Roman"/>
                          <a:cs typeface="Helvetica"/>
                        </a:rPr>
                        <a:t>Active Absorption of Minerals</a:t>
                      </a:r>
                      <a:endParaRPr lang="en-US" sz="1600" b="1">
                        <a:latin typeface="Calibri"/>
                        <a:ea typeface="Times New Roman"/>
                        <a:cs typeface="Arial"/>
                      </a:endParaRPr>
                    </a:p>
                  </a:txBody>
                  <a:tcPr marL="63651" marR="63651" marT="63651" marB="63651" anchor="ctr">
                    <a:lnL>
                      <a:noFill/>
                    </a:lnL>
                    <a:lnR>
                      <a:noFill/>
                    </a:lnR>
                    <a:lnT>
                      <a:noFill/>
                    </a:lnT>
                    <a:lnB w="12700" cap="flat" cmpd="sng" algn="ctr">
                      <a:solidFill>
                        <a:srgbClr val="DDDDDD"/>
                      </a:solidFill>
                      <a:prstDash val="solid"/>
                      <a:round/>
                      <a:headEnd type="none" w="med" len="med"/>
                      <a:tailEnd type="none" w="med" len="med"/>
                    </a:lnB>
                    <a:solidFill>
                      <a:srgbClr val="D9EDF7"/>
                    </a:solidFill>
                  </a:tcPr>
                </a:tc>
              </a:tr>
              <a:tr h="1899349">
                <a:tc>
                  <a:txBody>
                    <a:bodyPr/>
                    <a:lstStyle/>
                    <a:p>
                      <a:pPr algn="l" rtl="0">
                        <a:lnSpc>
                          <a:spcPct val="200000"/>
                        </a:lnSpc>
                        <a:spcAft>
                          <a:spcPts val="0"/>
                        </a:spcAft>
                      </a:pPr>
                      <a:r>
                        <a:rPr lang="en-US" sz="1600" b="1">
                          <a:solidFill>
                            <a:srgbClr val="000000"/>
                          </a:solidFill>
                          <a:latin typeface="inherit"/>
                          <a:ea typeface="Times New Roman"/>
                          <a:cs typeface="Helvetica"/>
                        </a:rPr>
                        <a:t>1</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A passive, physical and spontaneous process.</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rtl="0">
                        <a:lnSpc>
                          <a:spcPct val="200000"/>
                        </a:lnSpc>
                        <a:spcAft>
                          <a:spcPts val="0"/>
                        </a:spcAft>
                      </a:pPr>
                      <a:r>
                        <a:rPr lang="en-US" sz="1600" b="1">
                          <a:solidFill>
                            <a:srgbClr val="000000"/>
                          </a:solidFill>
                          <a:latin typeface="Georgia"/>
                          <a:ea typeface="Times New Roman"/>
                          <a:cs typeface="Helvetica"/>
                        </a:rPr>
                        <a:t>An active, chemical and nonspontaneous process.</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1111236">
                <a:tc>
                  <a:txBody>
                    <a:bodyPr/>
                    <a:lstStyle/>
                    <a:p>
                      <a:pPr algn="l" rtl="0">
                        <a:lnSpc>
                          <a:spcPct val="200000"/>
                        </a:lnSpc>
                        <a:spcAft>
                          <a:spcPts val="0"/>
                        </a:spcAft>
                      </a:pPr>
                      <a:r>
                        <a:rPr lang="en-US" sz="1600" b="1">
                          <a:solidFill>
                            <a:srgbClr val="000000"/>
                          </a:solidFill>
                          <a:latin typeface="inherit"/>
                          <a:ea typeface="Times New Roman"/>
                          <a:cs typeface="Helvetica"/>
                        </a:rPr>
                        <a:t>2</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Do not require energy.</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Energy required.</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1899349">
                <a:tc>
                  <a:txBody>
                    <a:bodyPr/>
                    <a:lstStyle/>
                    <a:p>
                      <a:pPr algn="l" rtl="0">
                        <a:lnSpc>
                          <a:spcPct val="200000"/>
                        </a:lnSpc>
                        <a:spcAft>
                          <a:spcPts val="0"/>
                        </a:spcAft>
                      </a:pPr>
                      <a:r>
                        <a:rPr lang="en-US" sz="1600" b="1">
                          <a:solidFill>
                            <a:srgbClr val="000000"/>
                          </a:solidFill>
                          <a:latin typeface="inherit"/>
                          <a:ea typeface="Times New Roman"/>
                          <a:cs typeface="Helvetica"/>
                        </a:rPr>
                        <a:t>3</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c>
                  <a:txBody>
                    <a:bodyPr/>
                    <a:lstStyle/>
                    <a:p>
                      <a:pPr algn="l" rtl="0">
                        <a:lnSpc>
                          <a:spcPct val="200000"/>
                        </a:lnSpc>
                        <a:spcAft>
                          <a:spcPts val="0"/>
                        </a:spcAft>
                      </a:pPr>
                      <a:r>
                        <a:rPr lang="en-US" sz="1600" b="1">
                          <a:solidFill>
                            <a:srgbClr val="000000"/>
                          </a:solidFill>
                          <a:latin typeface="Georgia"/>
                          <a:ea typeface="Times New Roman"/>
                          <a:cs typeface="Helvetica"/>
                        </a:rPr>
                        <a:t>Movement of ions occurs along the concentration gradient.</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Movement of ions occurs against the concentration gradient.</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r>
            </a:tbl>
          </a:graphicData>
        </a:graphic>
      </p:graphicFrame>
      <p:sp>
        <p:nvSpPr>
          <p:cNvPr id="819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en-US" sz="1400" b="1" i="1" u="none" strike="noStrike" cap="none" normalizeH="0" baseline="0" smtClean="0">
                <a:ln>
                  <a:noFill/>
                </a:ln>
                <a:solidFill>
                  <a:srgbClr val="000000"/>
                </a:solidFill>
                <a:effectLst/>
                <a:latin typeface="Georgia" pitchFamily="18" charset="0"/>
                <a:ea typeface="Times New Roman" pitchFamily="18" charset="0"/>
                <a:cs typeface="Helvetica"/>
              </a:rPr>
              <a:t>Difference between Passive and Active Mineral Absorption</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nvGraphicFramePr>
        <p:xfrm>
          <a:off x="0" y="0"/>
          <a:ext cx="8929719" cy="6772765"/>
        </p:xfrm>
        <a:graphic>
          <a:graphicData uri="http://schemas.openxmlformats.org/drawingml/2006/table">
            <a:tbl>
              <a:tblPr/>
              <a:tblGrid>
                <a:gridCol w="2976573"/>
                <a:gridCol w="2976573"/>
                <a:gridCol w="2976573"/>
              </a:tblGrid>
              <a:tr h="2125935">
                <a:tc>
                  <a:txBody>
                    <a:bodyPr/>
                    <a:lstStyle/>
                    <a:p>
                      <a:pPr algn="l" rtl="0">
                        <a:lnSpc>
                          <a:spcPct val="200000"/>
                        </a:lnSpc>
                        <a:spcAft>
                          <a:spcPts val="0"/>
                        </a:spcAft>
                      </a:pPr>
                      <a:r>
                        <a:rPr lang="en-US" sz="1600" b="1" dirty="0">
                          <a:solidFill>
                            <a:srgbClr val="000000"/>
                          </a:solidFill>
                          <a:latin typeface="inherit"/>
                          <a:ea typeface="Times New Roman"/>
                          <a:cs typeface="Helvetica"/>
                        </a:rPr>
                        <a:t>4</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Movement of mineral ions proceeds towards the equilibrium constant.</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Movement of mineral ions does not proceed towards the equilibrium constant.</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1502496">
                <a:tc>
                  <a:txBody>
                    <a:bodyPr/>
                    <a:lstStyle/>
                    <a:p>
                      <a:pPr algn="l" rtl="0">
                        <a:lnSpc>
                          <a:spcPct val="200000"/>
                        </a:lnSpc>
                        <a:spcAft>
                          <a:spcPts val="0"/>
                        </a:spcAft>
                      </a:pPr>
                      <a:r>
                        <a:rPr lang="en-US" sz="1600" b="1">
                          <a:solidFill>
                            <a:srgbClr val="000000"/>
                          </a:solidFill>
                          <a:latin typeface="inherit"/>
                          <a:ea typeface="Times New Roman"/>
                          <a:cs typeface="Helvetica"/>
                        </a:rPr>
                        <a:t>5</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rtl="0">
                        <a:lnSpc>
                          <a:spcPct val="200000"/>
                        </a:lnSpc>
                        <a:spcAft>
                          <a:spcPts val="0"/>
                        </a:spcAft>
                      </a:pPr>
                      <a:r>
                        <a:rPr lang="en-US" sz="1600" b="1">
                          <a:solidFill>
                            <a:srgbClr val="000000"/>
                          </a:solidFill>
                          <a:latin typeface="Georgia"/>
                          <a:ea typeface="Times New Roman"/>
                          <a:cs typeface="Helvetica"/>
                        </a:rPr>
                        <a:t>Does not cause ‘salt accumulation’ in the cells.</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Cause ‘salt accumulation’ in the cells.</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FFFFF"/>
                    </a:solidFill>
                  </a:tcPr>
                </a:tc>
              </a:tr>
              <a:tr h="1641838">
                <a:tc>
                  <a:txBody>
                    <a:bodyPr/>
                    <a:lstStyle/>
                    <a:p>
                      <a:pPr algn="l" rtl="0">
                        <a:lnSpc>
                          <a:spcPct val="200000"/>
                        </a:lnSpc>
                        <a:spcAft>
                          <a:spcPts val="0"/>
                        </a:spcAft>
                      </a:pPr>
                      <a:r>
                        <a:rPr lang="en-US" sz="1600" b="1">
                          <a:solidFill>
                            <a:srgbClr val="000000"/>
                          </a:solidFill>
                          <a:latin typeface="inherit"/>
                          <a:ea typeface="Times New Roman"/>
                          <a:cs typeface="Helvetica"/>
                        </a:rPr>
                        <a:t>6</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a:solidFill>
                            <a:srgbClr val="000000"/>
                          </a:solidFill>
                          <a:latin typeface="Georgia"/>
                          <a:ea typeface="Times New Roman"/>
                          <a:cs typeface="Helvetica"/>
                        </a:rPr>
                        <a:t>Rate of mineral absorption is independent of respiration.</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Rate of mineral absorption is dependent on respiration.</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w="12700" cap="flat" cmpd="sng" algn="ctr">
                      <a:solidFill>
                        <a:srgbClr val="DDDDDD"/>
                      </a:solidFill>
                      <a:prstDash val="solid"/>
                      <a:round/>
                      <a:headEnd type="none" w="med" len="med"/>
                      <a:tailEnd type="none" w="med" len="med"/>
                    </a:lnB>
                    <a:solidFill>
                      <a:srgbClr val="F9F9F9"/>
                    </a:solidFill>
                  </a:tcPr>
                </a:tc>
              </a:tr>
              <a:tr h="1502496">
                <a:tc>
                  <a:txBody>
                    <a:bodyPr/>
                    <a:lstStyle/>
                    <a:p>
                      <a:pPr algn="l" rtl="0">
                        <a:lnSpc>
                          <a:spcPct val="200000"/>
                        </a:lnSpc>
                        <a:spcAft>
                          <a:spcPts val="0"/>
                        </a:spcAft>
                      </a:pPr>
                      <a:r>
                        <a:rPr lang="en-US" sz="1600" b="1">
                          <a:solidFill>
                            <a:srgbClr val="000000"/>
                          </a:solidFill>
                          <a:latin typeface="inherit"/>
                          <a:ea typeface="Times New Roman"/>
                          <a:cs typeface="Helvetica"/>
                        </a:rPr>
                        <a:t>7</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c>
                  <a:txBody>
                    <a:bodyPr/>
                    <a:lstStyle/>
                    <a:p>
                      <a:pPr algn="l" rtl="0">
                        <a:lnSpc>
                          <a:spcPct val="200000"/>
                        </a:lnSpc>
                        <a:spcAft>
                          <a:spcPts val="0"/>
                        </a:spcAft>
                      </a:pPr>
                      <a:r>
                        <a:rPr lang="en-US" sz="1600" b="1">
                          <a:solidFill>
                            <a:srgbClr val="000000"/>
                          </a:solidFill>
                          <a:latin typeface="Georgia"/>
                          <a:ea typeface="Times New Roman"/>
                          <a:cs typeface="Helvetica"/>
                        </a:rPr>
                        <a:t>Does not require specific carrier molecules.</a:t>
                      </a:r>
                      <a:endParaRPr lang="en-US" sz="1600" b="1">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c>
                  <a:txBody>
                    <a:bodyPr/>
                    <a:lstStyle/>
                    <a:p>
                      <a:pPr algn="l" rtl="0">
                        <a:lnSpc>
                          <a:spcPct val="200000"/>
                        </a:lnSpc>
                        <a:spcAft>
                          <a:spcPts val="0"/>
                        </a:spcAft>
                      </a:pPr>
                      <a:r>
                        <a:rPr lang="en-US" sz="1600" b="1" dirty="0">
                          <a:solidFill>
                            <a:srgbClr val="000000"/>
                          </a:solidFill>
                          <a:latin typeface="Georgia"/>
                          <a:ea typeface="Times New Roman"/>
                          <a:cs typeface="Helvetica"/>
                        </a:rPr>
                        <a:t>Always require specific carrier proteins.</a:t>
                      </a:r>
                      <a:endParaRPr lang="en-US" sz="16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nvGraphicFramePr>
        <p:xfrm>
          <a:off x="357158" y="428604"/>
          <a:ext cx="8072493" cy="5715040"/>
        </p:xfrm>
        <a:graphic>
          <a:graphicData uri="http://schemas.openxmlformats.org/drawingml/2006/table">
            <a:tbl>
              <a:tblPr/>
              <a:tblGrid>
                <a:gridCol w="642942"/>
                <a:gridCol w="4738720"/>
                <a:gridCol w="2690831"/>
              </a:tblGrid>
              <a:tr h="5715040">
                <a:tc>
                  <a:txBody>
                    <a:bodyPr/>
                    <a:lstStyle/>
                    <a:p>
                      <a:pPr algn="l" rtl="0">
                        <a:lnSpc>
                          <a:spcPct val="200000"/>
                        </a:lnSpc>
                        <a:spcAft>
                          <a:spcPts val="0"/>
                        </a:spcAft>
                      </a:pPr>
                      <a:r>
                        <a:rPr lang="en-US" sz="1800" b="1" dirty="0">
                          <a:solidFill>
                            <a:srgbClr val="000000"/>
                          </a:solidFill>
                          <a:latin typeface="inherit"/>
                          <a:ea typeface="Times New Roman"/>
                          <a:cs typeface="Helvetica"/>
                        </a:rPr>
                        <a:t>8</a:t>
                      </a:r>
                      <a:endParaRPr lang="en-US" sz="1800"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9F9F9"/>
                    </a:solidFill>
                  </a:tcPr>
                </a:tc>
                <a:tc>
                  <a:txBody>
                    <a:bodyPr/>
                    <a:lstStyle/>
                    <a:p>
                      <a:pPr indent="-90170" algn="l" rtl="0">
                        <a:lnSpc>
                          <a:spcPct val="200000"/>
                        </a:lnSpc>
                        <a:spcAft>
                          <a:spcPts val="0"/>
                        </a:spcAft>
                        <a:tabLst>
                          <a:tab pos="4215765" algn="r"/>
                        </a:tabLst>
                      </a:pPr>
                      <a:r>
                        <a:rPr lang="en-US" sz="1800" b="1" dirty="0">
                          <a:solidFill>
                            <a:srgbClr val="000000"/>
                          </a:solidFill>
                          <a:latin typeface="Georgia"/>
                          <a:ea typeface="Times New Roman"/>
                          <a:cs typeface="Helvetica"/>
                        </a:rPr>
                        <a:t>The efficiency of passive mineral absorption is very less since the concentration of minerals inside the cell is usually 10,000 times more than that in the surrounding soil.</a:t>
                      </a:r>
                      <a:endParaRPr lang="en-US" sz="18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9F9F9"/>
                    </a:solidFill>
                  </a:tcPr>
                </a:tc>
                <a:tc>
                  <a:txBody>
                    <a:bodyPr/>
                    <a:lstStyle/>
                    <a:p>
                      <a:pPr algn="l" rtl="0">
                        <a:lnSpc>
                          <a:spcPct val="200000"/>
                        </a:lnSpc>
                        <a:spcAft>
                          <a:spcPts val="0"/>
                        </a:spcAft>
                      </a:pPr>
                      <a:r>
                        <a:rPr lang="en-US" sz="1800" b="1" dirty="0">
                          <a:solidFill>
                            <a:srgbClr val="000000"/>
                          </a:solidFill>
                          <a:latin typeface="Georgia"/>
                          <a:ea typeface="Times New Roman"/>
                          <a:cs typeface="Helvetica"/>
                        </a:rPr>
                        <a:t>The efficiency of active mineral absorption is comparatively efficient.</a:t>
                      </a:r>
                      <a:endParaRPr lang="en-US" sz="1800" b="1" dirty="0">
                        <a:latin typeface="Calibri"/>
                        <a:ea typeface="Times New Roman"/>
                        <a:cs typeface="Arial"/>
                      </a:endParaRPr>
                    </a:p>
                  </a:txBody>
                  <a:tcPr marL="63651" marR="63651" marT="63651" marB="63651">
                    <a:lnL>
                      <a:noFill/>
                    </a:lnL>
                    <a:lnR>
                      <a:noFill/>
                    </a:lnR>
                    <a:lnT w="12700" cap="flat" cmpd="sng" algn="ctr">
                      <a:solidFill>
                        <a:srgbClr val="DDDDDD"/>
                      </a:solidFill>
                      <a:prstDash val="solid"/>
                      <a:round/>
                      <a:headEnd type="none" w="med" len="med"/>
                      <a:tailEnd type="none" w="med" len="med"/>
                    </a:lnT>
                    <a:lnB>
                      <a:noFill/>
                    </a:lnB>
                    <a:solidFill>
                      <a:srgbClr val="F9F9F9"/>
                    </a:solid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4282" y="214290"/>
            <a:ext cx="8715436" cy="6357982"/>
          </a:xfrm>
        </p:spPr>
        <p:txBody>
          <a:bodyPr>
            <a:normAutofit fontScale="85000" lnSpcReduction="20000"/>
          </a:bodyPr>
          <a:lstStyle/>
          <a:p>
            <a:pPr algn="l" rtl="0" fontAlgn="base"/>
            <a:r>
              <a:rPr lang="en-US" b="1" i="1" dirty="0"/>
              <a:t>The exact mechanism of mineral absorption varies:</a:t>
            </a:r>
            <a:endParaRPr lang="en-US" dirty="0"/>
          </a:p>
          <a:p>
            <a:pPr algn="l" rtl="0" fontAlgn="base"/>
            <a:r>
              <a:rPr lang="en-US" dirty="0"/>
              <a:t>The exact mechanisms by which the plants absorb mineral from the soil vary greatly for various types of minerals. There are three main mechanisms of mineral absorption processes in plants.</a:t>
            </a:r>
          </a:p>
          <a:p>
            <a:pPr algn="l" rtl="0" fontAlgn="base"/>
            <a:r>
              <a:rPr lang="en-US" b="1" i="1" dirty="0"/>
              <a:t>(1). Ion Exchange</a:t>
            </a:r>
            <a:endParaRPr lang="en-US" dirty="0"/>
          </a:p>
          <a:p>
            <a:pPr algn="l" rtl="0" fontAlgn="base"/>
            <a:r>
              <a:rPr lang="en-US" b="1" i="1" dirty="0"/>
              <a:t>(2). Carrier Concept</a:t>
            </a:r>
            <a:endParaRPr lang="en-US" dirty="0"/>
          </a:p>
          <a:p>
            <a:pPr algn="l" rtl="0" fontAlgn="base"/>
            <a:r>
              <a:rPr lang="en-US" b="1" i="1" dirty="0"/>
              <a:t>(3). </a:t>
            </a:r>
            <a:r>
              <a:rPr lang="en-US" b="1" i="1" dirty="0" err="1"/>
              <a:t>Donnan’s</a:t>
            </a:r>
            <a:r>
              <a:rPr lang="en-US" b="1" i="1" dirty="0"/>
              <a:t> Equilibrium</a:t>
            </a:r>
            <a:endParaRPr lang="en-US" dirty="0"/>
          </a:p>
          <a:p>
            <a:pPr algn="l" rtl="0" fontAlgn="base"/>
            <a:r>
              <a:rPr lang="en-US" b="1" i="1" dirty="0"/>
              <a:t>(1). Ion Exchange</a:t>
            </a:r>
            <a:endParaRPr lang="en-US" dirty="0"/>
          </a:p>
          <a:p>
            <a:pPr algn="l" rtl="0" fontAlgn="base"/>
            <a:r>
              <a:rPr lang="en-US" dirty="0"/>
              <a:t>In ion exchange process of mineral absorption, the ions adsorbed on the surface of the root can exchange with the ions of the same charge from the soil solution. For example, H</a:t>
            </a:r>
            <a:r>
              <a:rPr lang="en-US" baseline="30000" dirty="0"/>
              <a:t>+</a:t>
            </a:r>
            <a:r>
              <a:rPr lang="en-US" dirty="0"/>
              <a:t> ions adsorbed on the surface of root cells can be exchanged with K</a:t>
            </a:r>
            <a:r>
              <a:rPr lang="en-US" baseline="30000" dirty="0"/>
              <a:t>+</a:t>
            </a:r>
            <a:r>
              <a:rPr lang="en-US" dirty="0"/>
              <a:t> ions in the soil. Two theories have been proposed to explain the mechanism of ion exchange – (a) Contact exchange theory and (b) Carbonic acid exchange theory.</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660</Words>
  <Application>Microsoft Office PowerPoint</Application>
  <PresentationFormat>عرض على الشاشة (3:4)‏</PresentationFormat>
  <Paragraphs>55</Paragraphs>
  <Slides>14</Slides>
  <Notes>0</Notes>
  <HiddenSlides>0</HiddenSlides>
  <MMClips>0</MMClips>
  <ScaleCrop>false</ScaleCrop>
  <HeadingPairs>
    <vt:vector size="4" baseType="variant">
      <vt:variant>
        <vt:lpstr>سمة</vt:lpstr>
      </vt:variant>
      <vt:variant>
        <vt:i4>1</vt:i4>
      </vt:variant>
      <vt:variant>
        <vt:lpstr>عناوين الشرائح</vt:lpstr>
      </vt:variant>
      <vt:variant>
        <vt:i4>14</vt:i4>
      </vt:variant>
    </vt:vector>
  </HeadingPairs>
  <TitlesOfParts>
    <vt:vector size="15" baseType="lpstr">
      <vt:lpstr>سمة Office</vt:lpstr>
      <vt:lpstr> lecture (2)   Plant Physiology:  by Dr. Manal Zbari  Mechanism of Mineral Absorption in Plants  </vt:lpstr>
      <vt:lpstr>Mineral Absorption in Plants (The Mechanism of Active and Passive Absorption of Minerals in Plants) </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USER</dc:creator>
  <cp:lastModifiedBy>USER</cp:lastModifiedBy>
  <cp:revision>35</cp:revision>
  <dcterms:created xsi:type="dcterms:W3CDTF">2018-02-13T20:25:45Z</dcterms:created>
  <dcterms:modified xsi:type="dcterms:W3CDTF">2018-12-26T06:59:51Z</dcterms:modified>
</cp:coreProperties>
</file>